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8" r:id="rId2"/>
    <p:sldId id="257" r:id="rId3"/>
    <p:sldId id="263" r:id="rId4"/>
    <p:sldId id="258" r:id="rId5"/>
    <p:sldId id="276" r:id="rId6"/>
    <p:sldId id="267" r:id="rId7"/>
    <p:sldId id="268" r:id="rId8"/>
    <p:sldId id="259" r:id="rId9"/>
    <p:sldId id="270" r:id="rId10"/>
    <p:sldId id="271" r:id="rId11"/>
    <p:sldId id="275" r:id="rId12"/>
  </p:sldIdLst>
  <p:sldSz cx="12192000" cy="6858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kuratov Kirill" initials="SK" lastIdx="1" clrIdx="0">
    <p:extLst>
      <p:ext uri="{19B8F6BF-5375-455C-9EA6-DF929625EA0E}">
        <p15:presenceInfo xmlns:p15="http://schemas.microsoft.com/office/powerpoint/2012/main" userId="Shkuratov Kiri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9D24"/>
    <a:srgbClr val="FFA401"/>
    <a:srgbClr val="4D4D4D"/>
    <a:srgbClr val="EF2874"/>
    <a:srgbClr val="4E941F"/>
    <a:srgbClr val="1C8B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25"/>
    <p:restoredTop sz="85040" autoAdjust="0"/>
  </p:normalViewPr>
  <p:slideViewPr>
    <p:cSldViewPr snapToGrid="0" snapToObjects="1">
      <p:cViewPr varScale="1">
        <p:scale>
          <a:sx n="76" d="100"/>
          <a:sy n="76" d="100"/>
        </p:scale>
        <p:origin x="89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42140-3F5E-4378-ADF3-EDD4B6EF890C}" type="datetimeFigureOut">
              <a:rPr lang="ru-RU" smtClean="0"/>
              <a:t>16.01.2019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1C1FFC-6198-45B6-AB8E-E81A034AF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5071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A6F9B6BC-3A86-4F05-8079-7CC815C27C13}" type="datetimeFigureOut">
              <a:rPr lang="ru-RU" smtClean="0"/>
              <a:t>16.01.2019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B1C9BCB0-9B08-403B-8D30-6889F5C2A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162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9BCB0-9B08-403B-8D30-6889F5C2A4F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699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300" dirty="0">
                <a:solidFill>
                  <a:srgbClr val="000000"/>
                </a:solidFill>
              </a:rPr>
              <a:t>вобравшего в себя все преимущества продажи пива на розлив </a:t>
            </a:r>
            <a:br>
              <a:rPr lang="ru-RU" sz="1300" dirty="0">
                <a:solidFill>
                  <a:srgbClr val="000000"/>
                </a:solidFill>
              </a:rPr>
            </a:br>
            <a:r>
              <a:rPr lang="ru-RU" sz="1300" dirty="0">
                <a:solidFill>
                  <a:srgbClr val="000000"/>
                </a:solidFill>
              </a:rPr>
              <a:t>с минимальными рисками.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9BCB0-9B08-403B-8D30-6889F5C2A4F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635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1539" indent="-241539">
              <a:buAutoNum type="arabicPeriod"/>
            </a:pPr>
            <a:r>
              <a:rPr lang="ru-RU" dirty="0" smtClean="0"/>
              <a:t>Напитки на розлив ассоциируются с качеством. Эстетичное исполнение дополняет картину.</a:t>
            </a:r>
          </a:p>
          <a:p>
            <a:pPr marL="241539" indent="-241539">
              <a:buAutoNum type="arabicPeriod"/>
            </a:pPr>
            <a:r>
              <a:rPr lang="ru-RU" dirty="0" smtClean="0"/>
              <a:t>Пиво хранится в холодильнике и не продаётся по истечении срока годности.</a:t>
            </a:r>
          </a:p>
          <a:p>
            <a:pPr marL="241539" indent="-241539" defTabSz="966155">
              <a:buFontTx/>
              <a:buAutoNum type="arabicPeriod"/>
              <a:defRPr/>
            </a:pPr>
            <a:r>
              <a:rPr lang="ru-RU" dirty="0" smtClean="0"/>
              <a:t>Уникальный и современный способ продажи позволит выгодно отличаться от остальных.</a:t>
            </a:r>
          </a:p>
          <a:p>
            <a:pPr marL="241539" indent="-241539" defTabSz="966155">
              <a:buFontTx/>
              <a:buAutoNum type="arabicPeriod"/>
              <a:defRPr/>
            </a:pPr>
            <a:r>
              <a:rPr lang="en-US" dirty="0" smtClean="0"/>
              <a:t>Traffic builder</a:t>
            </a:r>
            <a:r>
              <a:rPr lang="en-US" baseline="0" dirty="0" smtClean="0"/>
              <a:t> </a:t>
            </a:r>
            <a:r>
              <a:rPr lang="ru-RU" dirty="0" smtClean="0"/>
              <a:t>Сильный аргумент в диалоге с сетями: такие решения привлекают новых покупателей.</a:t>
            </a:r>
            <a:endParaRPr lang="en-US" dirty="0" smtClean="0"/>
          </a:p>
          <a:p>
            <a:pPr marL="241539" indent="-241539" defTabSz="966155">
              <a:buFontTx/>
              <a:buAutoNum type="arabicPeriod"/>
              <a:defRPr/>
            </a:pPr>
            <a:r>
              <a:rPr lang="ru-RU" dirty="0" smtClean="0"/>
              <a:t>Помимо WOW – эффекта это ещё и яркий рекламный носитель в торговом зале.</a:t>
            </a:r>
          </a:p>
          <a:p>
            <a:pPr marL="241539" indent="-241539" defTabSz="966155">
              <a:buFontTx/>
              <a:buAutoNum type="arabicPeriod"/>
              <a:defRPr/>
            </a:pPr>
            <a:r>
              <a:rPr lang="ru-RU" dirty="0" smtClean="0"/>
              <a:t>Решение «из коробки» позволяет быстро и стабильно запуститься в разных условиях с соблюдением единых стандартов качества и сервиса.</a:t>
            </a:r>
          </a:p>
          <a:p>
            <a:pPr marL="241539" indent="-241539" defTabSz="966155">
              <a:buFontTx/>
              <a:buAutoNum type="arabicPeriod"/>
              <a:defRPr/>
            </a:pPr>
            <a:endParaRPr lang="en-US" dirty="0" smtClean="0"/>
          </a:p>
          <a:p>
            <a:pPr marL="241539" indent="-241539" defTabSz="966155">
              <a:buFontTx/>
              <a:buAutoNum type="arabicPeriod"/>
              <a:defRPr/>
            </a:pPr>
            <a:endParaRPr lang="ru-RU" dirty="0" smtClean="0"/>
          </a:p>
          <a:p>
            <a:pPr marL="241539" indent="-241539">
              <a:buAutoNum type="arabicPeriod"/>
            </a:pPr>
            <a:endParaRPr lang="ru-RU" dirty="0" smtClean="0"/>
          </a:p>
          <a:p>
            <a:pPr marL="241539" indent="-241539">
              <a:buAutoNum type="arabicPeriod"/>
            </a:pPr>
            <a:endParaRPr lang="ru-RU" dirty="0" smtClean="0"/>
          </a:p>
          <a:p>
            <a:pPr marL="241539" indent="-241539"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9BCB0-9B08-403B-8D30-6889F5C2A4F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366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4FDF1-1DC6-164A-A485-6352FC8A6428}" type="datetimeFigureOut">
              <a:rPr lang="ru-RU" smtClean="0"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19003-1271-6D4F-BFBD-4E1563109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866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4FDF1-1DC6-164A-A485-6352FC8A6428}" type="datetimeFigureOut">
              <a:rPr lang="ru-RU" smtClean="0"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19003-1271-6D4F-BFBD-4E1563109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100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4FDF1-1DC6-164A-A485-6352FC8A6428}" type="datetimeFigureOut">
              <a:rPr lang="ru-RU" smtClean="0"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19003-1271-6D4F-BFBD-4E1563109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21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4FDF1-1DC6-164A-A485-6352FC8A6428}" type="datetimeFigureOut">
              <a:rPr lang="ru-RU" smtClean="0"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19003-1271-6D4F-BFBD-4E1563109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83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4FDF1-1DC6-164A-A485-6352FC8A6428}" type="datetimeFigureOut">
              <a:rPr lang="ru-RU" smtClean="0"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19003-1271-6D4F-BFBD-4E1563109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989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4FDF1-1DC6-164A-A485-6352FC8A6428}" type="datetimeFigureOut">
              <a:rPr lang="ru-RU" smtClean="0"/>
              <a:t>16.01.2019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19003-1271-6D4F-BFBD-4E1563109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09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4FDF1-1DC6-164A-A485-6352FC8A6428}" type="datetimeFigureOut">
              <a:rPr lang="ru-RU" smtClean="0"/>
              <a:t>16.01.2019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19003-1271-6D4F-BFBD-4E1563109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390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4FDF1-1DC6-164A-A485-6352FC8A6428}" type="datetimeFigureOut">
              <a:rPr lang="ru-RU" smtClean="0"/>
              <a:t>16.01.2019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19003-1271-6D4F-BFBD-4E1563109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273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4FDF1-1DC6-164A-A485-6352FC8A6428}" type="datetimeFigureOut">
              <a:rPr lang="ru-RU" smtClean="0"/>
              <a:t>16.01.2019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19003-1271-6D4F-BFBD-4E1563109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473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4FDF1-1DC6-164A-A485-6352FC8A6428}" type="datetimeFigureOut">
              <a:rPr lang="ru-RU" smtClean="0"/>
              <a:t>16.01.2019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19003-1271-6D4F-BFBD-4E1563109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313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4FDF1-1DC6-164A-A485-6352FC8A6428}" type="datetimeFigureOut">
              <a:rPr lang="ru-RU" smtClean="0"/>
              <a:t>16.01.2019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19003-1271-6D4F-BFBD-4E1563109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397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4FDF1-1DC6-164A-A485-6352FC8A6428}" type="datetimeFigureOut">
              <a:rPr lang="ru-RU" smtClean="0"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19003-1271-6D4F-BFBD-4E15631091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711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4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5.png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0.emf"/><Relationship Id="rId11" Type="http://schemas.openxmlformats.org/officeDocument/2006/relationships/hyperlink" Target="mailto:Vladimir.Evdokimov@npmgroup.ru" TargetMode="External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22.emf"/><Relationship Id="rId4" Type="http://schemas.openxmlformats.org/officeDocument/2006/relationships/image" Target="../media/image23.png"/><Relationship Id="rId9" Type="http://schemas.openxmlformats.org/officeDocument/2006/relationships/oleObject" Target="../embeddings/oleObject17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tiff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e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6.bin"/><Relationship Id="rId4" Type="http://schemas.openxmlformats.org/officeDocument/2006/relationships/image" Target="../media/image5.png"/><Relationship Id="rId9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5.png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8.emf"/><Relationship Id="rId10" Type="http://schemas.openxmlformats.org/officeDocument/2006/relationships/image" Target="../media/image11.emf"/><Relationship Id="rId4" Type="http://schemas.openxmlformats.org/officeDocument/2006/relationships/oleObject" Target="../embeddings/oleObject9.bin"/><Relationship Id="rId9" Type="http://schemas.openxmlformats.org/officeDocument/2006/relationships/oleObject" Target="../embeddings/oleObject1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5461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6930" y="5865741"/>
            <a:ext cx="1600200" cy="57728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869" y="3774727"/>
            <a:ext cx="10302261" cy="170078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869" y="3234182"/>
            <a:ext cx="5303531" cy="34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97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91355"/>
            <a:ext cx="12192000" cy="56664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838200" y="281087"/>
            <a:ext cx="10515600" cy="10814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solidFill>
                  <a:srgbClr val="FFA401"/>
                </a:solidFill>
                <a:latin typeface="+mn-lt"/>
              </a:rPr>
              <a:t>Отличный </a:t>
            </a:r>
            <a:r>
              <a:rPr lang="ru-RU" sz="4000" dirty="0" smtClean="0">
                <a:solidFill>
                  <a:srgbClr val="FFA401"/>
                </a:solidFill>
                <a:latin typeface="+mn-lt"/>
              </a:rPr>
              <a:t>сервис</a:t>
            </a:r>
            <a:endParaRPr lang="ru-RU" sz="4000" dirty="0">
              <a:solidFill>
                <a:srgbClr val="FFA401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2577683"/>
            <a:ext cx="103813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buClr>
                <a:srgbClr val="FFA401"/>
              </a:buClr>
              <a:buFont typeface="Arial" panose="020B0604020202020204" pitchFamily="34" charset="0"/>
              <a:buChar char="•"/>
            </a:pPr>
            <a:r>
              <a:rPr lang="ru-RU" sz="2400" dirty="0" smtClean="0"/>
              <a:t>Онлайн статистика</a:t>
            </a:r>
            <a:endParaRPr lang="ru-RU" sz="2400" b="1" dirty="0"/>
          </a:p>
          <a:p>
            <a:pPr marL="342900" indent="-342900" fontAlgn="base">
              <a:buClr>
                <a:srgbClr val="FFA401"/>
              </a:buClr>
              <a:buFont typeface="Arial" panose="020B0604020202020204" pitchFamily="34" charset="0"/>
              <a:buChar char="•"/>
            </a:pPr>
            <a:r>
              <a:rPr lang="ru-RU" sz="2400" dirty="0" smtClean="0"/>
              <a:t>Техническая поддержка </a:t>
            </a:r>
            <a:r>
              <a:rPr lang="ru-RU" sz="2400" b="1" dirty="0" smtClean="0"/>
              <a:t>24/7 </a:t>
            </a:r>
            <a:endParaRPr lang="ru-RU" sz="2400" b="1" dirty="0"/>
          </a:p>
          <a:p>
            <a:pPr marL="342900" indent="-342900" fontAlgn="base">
              <a:buClr>
                <a:srgbClr val="FFA401"/>
              </a:buClr>
              <a:buFont typeface="Arial" panose="020B0604020202020204" pitchFamily="34" charset="0"/>
              <a:buChar char="•"/>
            </a:pPr>
            <a:r>
              <a:rPr lang="ru-RU" sz="2400" dirty="0" smtClean="0"/>
              <a:t>Гарантия </a:t>
            </a:r>
            <a:r>
              <a:rPr lang="ru-RU" sz="2400" b="1" dirty="0"/>
              <a:t>1 </a:t>
            </a:r>
            <a:r>
              <a:rPr lang="ru-RU" sz="2400" b="1" dirty="0" smtClean="0"/>
              <a:t>год</a:t>
            </a:r>
            <a:endParaRPr lang="ru-RU" sz="2400" b="1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8518616"/>
              </p:ext>
            </p:extLst>
          </p:nvPr>
        </p:nvGraphicFramePr>
        <p:xfrm>
          <a:off x="7345150" y="1539896"/>
          <a:ext cx="4008650" cy="3600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9" name="CorelDRAW" r:id="rId4" imgW="6584490" imgH="5914620" progId="CorelDraw.Graphic.16">
                  <p:embed/>
                </p:oleObj>
              </mc:Choice>
              <mc:Fallback>
                <p:oleObj name="CorelDRAW" r:id="rId4" imgW="6584490" imgH="591462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45150" y="1539896"/>
                        <a:ext cx="4008650" cy="36008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167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91355"/>
            <a:ext cx="12192000" cy="56664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1061" y="0"/>
            <a:ext cx="4762500" cy="6362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6714586"/>
              </p:ext>
            </p:extLst>
          </p:nvPr>
        </p:nvGraphicFramePr>
        <p:xfrm>
          <a:off x="912813" y="3733797"/>
          <a:ext cx="346324" cy="25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0" name="CorelDRAW" r:id="rId5" imgW="871989" imgH="635850" progId="CorelDraw.Graphic.16">
                  <p:embed/>
                </p:oleObj>
              </mc:Choice>
              <mc:Fallback>
                <p:oleObj name="CorelDRAW" r:id="rId5" imgW="871989" imgH="63585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2813" y="3733797"/>
                        <a:ext cx="346324" cy="252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9148748"/>
              </p:ext>
            </p:extLst>
          </p:nvPr>
        </p:nvGraphicFramePr>
        <p:xfrm>
          <a:off x="892780" y="4195827"/>
          <a:ext cx="362646" cy="362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1" name="CorelDRAW" r:id="rId7" imgW="888737" imgH="888300" progId="CorelDraw.Graphic.16">
                  <p:embed/>
                </p:oleObj>
              </mc:Choice>
              <mc:Fallback>
                <p:oleObj name="CorelDRAW" r:id="rId7" imgW="888737" imgH="88830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92780" y="4195827"/>
                        <a:ext cx="362646" cy="3626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295195"/>
              </p:ext>
            </p:extLst>
          </p:nvPr>
        </p:nvGraphicFramePr>
        <p:xfrm>
          <a:off x="892779" y="4775411"/>
          <a:ext cx="386394" cy="31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2" name="CorelDRAW" r:id="rId9" imgW="913860" imgH="755730" progId="CorelDraw.Graphic.16">
                  <p:embed/>
                </p:oleObj>
              </mc:Choice>
              <mc:Fallback>
                <p:oleObj name="CorelDRAW" r:id="rId9" imgW="913860" imgH="75573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92779" y="4775411"/>
                        <a:ext cx="386394" cy="319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838200" y="2211989"/>
            <a:ext cx="1038134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Позднеев Александр</a:t>
            </a:r>
            <a:endParaRPr lang="ru-RU" sz="3600" b="1" dirty="0"/>
          </a:p>
          <a:p>
            <a:r>
              <a:rPr lang="ru-RU" sz="2400" dirty="0" smtClean="0"/>
              <a:t>Региональный менеджер</a:t>
            </a:r>
            <a:endParaRPr lang="ru-RU" sz="2400" dirty="0" smtClean="0"/>
          </a:p>
          <a:p>
            <a:endParaRPr lang="ru-RU" sz="2400" dirty="0"/>
          </a:p>
          <a:p>
            <a:pPr lvl="1">
              <a:lnSpc>
                <a:spcPct val="150000"/>
              </a:lnSpc>
            </a:pPr>
            <a:r>
              <a:rPr lang="en-US" sz="2400" u="sng" dirty="0">
                <a:hlinkClick r:id="rId11"/>
              </a:rPr>
              <a:t>alexandr.pozdneev@npmgroup.ru</a:t>
            </a:r>
            <a:endParaRPr lang="ru-RU" sz="2400" u="sng" dirty="0" smtClean="0"/>
          </a:p>
          <a:p>
            <a:pPr lvl="1">
              <a:lnSpc>
                <a:spcPct val="150000"/>
              </a:lnSpc>
            </a:pPr>
            <a:r>
              <a:rPr lang="ru-RU" sz="2400" dirty="0" smtClean="0"/>
              <a:t>+7 (913) 789 77 55</a:t>
            </a:r>
          </a:p>
          <a:p>
            <a:pPr lvl="1">
              <a:lnSpc>
                <a:spcPct val="150000"/>
              </a:lnSpc>
            </a:pPr>
            <a:r>
              <a:rPr lang="ru-RU" sz="2400" dirty="0" smtClean="0"/>
              <a:t>+</a:t>
            </a:r>
            <a:r>
              <a:rPr lang="ru-RU" sz="2400" dirty="0"/>
              <a:t>7 (383) 211 90 49 (доб</a:t>
            </a:r>
            <a:r>
              <a:rPr lang="ru-RU" sz="2400" dirty="0" smtClean="0"/>
              <a:t>. </a:t>
            </a:r>
            <a:r>
              <a:rPr lang="ru-RU" sz="2400" dirty="0" smtClean="0"/>
              <a:t>489)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2658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9672" y="525717"/>
            <a:ext cx="7417527" cy="1325563"/>
          </a:xfrm>
        </p:spPr>
        <p:txBody>
          <a:bodyPr>
            <a:normAutofit fontScale="90000"/>
          </a:bodyPr>
          <a:lstStyle/>
          <a:p>
            <a:r>
              <a:rPr lang="en-US" sz="5400" dirty="0" err="1" smtClean="0">
                <a:solidFill>
                  <a:srgbClr val="F59D24"/>
                </a:solidFill>
                <a:latin typeface="+mn-lt"/>
              </a:rPr>
              <a:t>BeerBox</a:t>
            </a:r>
            <a:r>
              <a:rPr lang="ru-RU" sz="5400" dirty="0" smtClean="0">
                <a:solidFill>
                  <a:srgbClr val="F59D24"/>
                </a:solidFill>
                <a:latin typeface="+mn-lt"/>
              </a:rPr>
              <a:t> </a:t>
            </a:r>
            <a:br>
              <a:rPr lang="ru-RU" sz="5400" dirty="0" smtClean="0">
                <a:solidFill>
                  <a:srgbClr val="F59D24"/>
                </a:solidFill>
                <a:latin typeface="+mn-lt"/>
              </a:rPr>
            </a:br>
            <a:r>
              <a:rPr lang="ru-RU" dirty="0" smtClean="0">
                <a:solidFill>
                  <a:srgbClr val="F59D24"/>
                </a:solidFill>
                <a:latin typeface="+mn-lt"/>
              </a:rPr>
              <a:t>Инновационный пивомат</a:t>
            </a:r>
            <a:endParaRPr lang="ru-RU" sz="3100" dirty="0">
              <a:solidFill>
                <a:srgbClr val="F59D24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9654" y="2552591"/>
            <a:ext cx="6663024" cy="10722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/>
              <a:t>Автоматизированный способ продажи разливного пива в </a:t>
            </a:r>
            <a:r>
              <a:rPr lang="ru-RU" b="1" dirty="0" smtClean="0"/>
              <a:t>супермаркетах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59673" y="360538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2400" dirty="0" smtClean="0"/>
              <a:t>Полностью </a:t>
            </a:r>
            <a:r>
              <a:rPr lang="ru-RU" sz="2400" dirty="0"/>
              <a:t>автоматический розлив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двух сортов </a:t>
            </a:r>
            <a:r>
              <a:rPr lang="ru-RU" sz="2400" dirty="0"/>
              <a:t>пива одним нажатием </a:t>
            </a:r>
            <a:r>
              <a:rPr lang="ru-RU" sz="2400" dirty="0" smtClean="0"/>
              <a:t>кнопки</a:t>
            </a:r>
            <a:endParaRPr lang="ru-RU" sz="24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2400" dirty="0" smtClean="0"/>
              <a:t>Без </a:t>
            </a:r>
            <a:r>
              <a:rPr lang="ru-RU" sz="2400" dirty="0"/>
              <a:t>затрат на содержание </a:t>
            </a:r>
            <a:r>
              <a:rPr lang="ru-RU" sz="2400" dirty="0" smtClean="0"/>
              <a:t>продавцов</a:t>
            </a:r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91355"/>
            <a:ext cx="12192000" cy="5666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1" r="1770"/>
          <a:stretch/>
        </p:blipFill>
        <p:spPr>
          <a:xfrm>
            <a:off x="7981771" y="250256"/>
            <a:ext cx="3842429" cy="576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4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81087"/>
            <a:ext cx="10515600" cy="1081426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F59D24"/>
                </a:solidFill>
                <a:latin typeface="+mn-lt"/>
              </a:rPr>
              <a:t>Что такое </a:t>
            </a:r>
            <a:r>
              <a:rPr lang="en-US" sz="4000" dirty="0" err="1">
                <a:solidFill>
                  <a:srgbClr val="F59D24"/>
                </a:solidFill>
                <a:latin typeface="+mn-lt"/>
              </a:rPr>
              <a:t>BeerBox</a:t>
            </a:r>
            <a:r>
              <a:rPr lang="en-US" sz="4000" dirty="0" smtClean="0">
                <a:solidFill>
                  <a:srgbClr val="F59D24"/>
                </a:solidFill>
                <a:latin typeface="+mn-lt"/>
              </a:rPr>
              <a:t>?</a:t>
            </a:r>
            <a:endParaRPr lang="ru-RU" sz="4000" dirty="0">
              <a:solidFill>
                <a:srgbClr val="F59D24"/>
              </a:solidFill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38200" y="1436049"/>
            <a:ext cx="577215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BeerBox </a:t>
            </a:r>
            <a:r>
              <a:rPr lang="ru-RU" sz="2400" dirty="0" smtClean="0"/>
              <a:t>– </a:t>
            </a:r>
            <a:r>
              <a:rPr lang="ru-RU" sz="2400" dirty="0"/>
              <a:t>это полноценная автоматизированная точка продаж разливного пива, аппарат устанавливается в торговом зале супермаркета и занимает площадь от </a:t>
            </a:r>
            <a:r>
              <a:rPr lang="ru-RU" sz="2400" b="1" dirty="0" smtClean="0"/>
              <a:t>1,026 м</a:t>
            </a:r>
            <a:r>
              <a:rPr lang="ru-RU" sz="2400" b="1" baseline="30000" dirty="0" smtClean="0"/>
              <a:t>2</a:t>
            </a:r>
            <a:endParaRPr lang="ru-RU" sz="2400" baseline="30000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91355"/>
            <a:ext cx="12192000" cy="56664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217271"/>
            <a:ext cx="2981325" cy="1857375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843457"/>
              </p:ext>
            </p:extLst>
          </p:nvPr>
        </p:nvGraphicFramePr>
        <p:xfrm>
          <a:off x="4389120" y="4620125"/>
          <a:ext cx="6015789" cy="151473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496920"/>
                <a:gridCol w="1518869"/>
              </a:tblGrid>
              <a:tr h="5745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Максимальная потребляемая мощность от сети напряжением 220В +10%/-15% частотой 50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1 Гц, Вт, не более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900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2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Габаритные размеры аппарата, мм, не более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effectLst/>
                        </a:rPr>
                        <a:t>ШхГхВ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950 1080 1850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077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Масса аппарата в снаряженном состоянии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</a:rPr>
                        <a:t>(с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</a:rPr>
                        <a:t>рабочими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жидкостями и баллонами СО₂) кг, не более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420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7664752" y="407498"/>
            <a:ext cx="4057650" cy="4057650"/>
            <a:chOff x="7429500" y="1298599"/>
            <a:chExt cx="3638550" cy="3638550"/>
          </a:xfrm>
        </p:grpSpPr>
        <p:pic>
          <p:nvPicPr>
            <p:cNvPr id="10" name="Изображение 9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77683" y="1446782"/>
              <a:ext cx="3342185" cy="3342185"/>
            </a:xfrm>
            <a:prstGeom prst="rect">
              <a:avLst/>
            </a:prstGeom>
          </p:spPr>
        </p:pic>
        <p:sp>
          <p:nvSpPr>
            <p:cNvPr id="3" name="Овал 2"/>
            <p:cNvSpPr/>
            <p:nvPr/>
          </p:nvSpPr>
          <p:spPr>
            <a:xfrm>
              <a:off x="7429500" y="1298599"/>
              <a:ext cx="3638550" cy="3638550"/>
            </a:xfrm>
            <a:prstGeom prst="ellipse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80141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91355"/>
            <a:ext cx="12192000" cy="566645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pic>
      <p:sp>
        <p:nvSpPr>
          <p:cNvPr id="11" name="Прямоугольник 10"/>
          <p:cNvSpPr/>
          <p:nvPr/>
        </p:nvSpPr>
        <p:spPr>
          <a:xfrm>
            <a:off x="838200" y="163333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500"/>
              </a:spcBef>
            </a:pPr>
            <a:r>
              <a:rPr lang="ru-RU" sz="2400" dirty="0" smtClean="0"/>
              <a:t>Технологичный ввод </a:t>
            </a:r>
            <a:r>
              <a:rPr lang="ru-RU" sz="2400" dirty="0" err="1" smtClean="0"/>
              <a:t>брендированного</a:t>
            </a:r>
            <a:r>
              <a:rPr lang="ru-RU" sz="2400" dirty="0" smtClean="0"/>
              <a:t> разливного пива в продуктовую матрицу </a:t>
            </a:r>
            <a:r>
              <a:rPr lang="ru-RU" sz="2400" dirty="0" err="1" smtClean="0"/>
              <a:t>фуд</a:t>
            </a:r>
            <a:r>
              <a:rPr lang="ru-RU" sz="2400" dirty="0" smtClean="0"/>
              <a:t>-ритейла </a:t>
            </a:r>
            <a:endParaRPr lang="ru-RU" sz="2400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838200" y="281087"/>
            <a:ext cx="10515600" cy="10814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solidFill>
                  <a:srgbClr val="F59D24"/>
                </a:solidFill>
                <a:latin typeface="+mn-lt"/>
              </a:rPr>
              <a:t>Ключевая ценность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8340" y="1109531"/>
            <a:ext cx="3150084" cy="4041617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8188867" y="2128059"/>
            <a:ext cx="25690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</a:rPr>
              <a:t>УВЕЛИЧЕНИЕ</a:t>
            </a:r>
            <a:endParaRPr lang="ru-RU" sz="2800" dirty="0" smtClean="0"/>
          </a:p>
          <a:p>
            <a:pPr algn="ctr"/>
            <a:r>
              <a:rPr lang="ru-RU" sz="2800" b="1" dirty="0" smtClean="0">
                <a:solidFill>
                  <a:srgbClr val="000000"/>
                </a:solidFill>
              </a:rPr>
              <a:t>ОБЪЁМА</a:t>
            </a:r>
            <a:br>
              <a:rPr lang="ru-RU" sz="2800" b="1" dirty="0" smtClean="0">
                <a:solidFill>
                  <a:srgbClr val="000000"/>
                </a:solidFill>
              </a:rPr>
            </a:br>
            <a:r>
              <a:rPr lang="ru-RU" sz="2800" b="1" dirty="0" smtClean="0">
                <a:solidFill>
                  <a:srgbClr val="000000"/>
                </a:solidFill>
              </a:rPr>
              <a:t>ПРОДАЖ</a:t>
            </a:r>
            <a:endParaRPr lang="ru-RU" sz="2800" dirty="0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2005598"/>
              </p:ext>
            </p:extLst>
          </p:nvPr>
        </p:nvGraphicFramePr>
        <p:xfrm>
          <a:off x="838200" y="3973867"/>
          <a:ext cx="4731088" cy="193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9" name="CorelDRAW" r:id="rId6" imgW="2556538" imgH="1044900" progId="CorelDraw.Graphic.16">
                  <p:embed/>
                </p:oleObj>
              </mc:Choice>
              <mc:Fallback>
                <p:oleObj name="CorelDRAW" r:id="rId6" imgW="2556538" imgH="104490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38200" y="3973867"/>
                        <a:ext cx="4731088" cy="1933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487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91355"/>
            <a:ext cx="12192000" cy="566645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pic>
      <p:sp>
        <p:nvSpPr>
          <p:cNvPr id="21" name="Заголовок 1"/>
          <p:cNvSpPr txBox="1">
            <a:spLocks/>
          </p:cNvSpPr>
          <p:nvPr/>
        </p:nvSpPr>
        <p:spPr>
          <a:xfrm>
            <a:off x="838200" y="281087"/>
            <a:ext cx="10515600" cy="10814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solidFill>
                  <a:srgbClr val="FFA401"/>
                </a:solidFill>
                <a:latin typeface="+mn-lt"/>
              </a:rPr>
              <a:t>Дополнительные </a:t>
            </a:r>
            <a:r>
              <a:rPr lang="ru-RU" sz="4000" dirty="0" smtClean="0">
                <a:solidFill>
                  <a:srgbClr val="FFA401"/>
                </a:solidFill>
                <a:latin typeface="+mn-lt"/>
              </a:rPr>
              <a:t>выгоды</a:t>
            </a:r>
            <a:endParaRPr lang="ru-RU" sz="4000" dirty="0">
              <a:solidFill>
                <a:srgbClr val="FFA401"/>
              </a:solidFill>
              <a:latin typeface="+mn-l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540264" y="2011228"/>
            <a:ext cx="46972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Доверие </a:t>
            </a:r>
            <a:r>
              <a:rPr lang="ru-RU" sz="2400" b="1" dirty="0" smtClean="0"/>
              <a:t>покупателей</a:t>
            </a:r>
            <a:endParaRPr lang="ru-RU" sz="2400" dirty="0"/>
          </a:p>
          <a:p>
            <a:endParaRPr lang="ru-RU" sz="2400" b="1" dirty="0" smtClean="0"/>
          </a:p>
          <a:p>
            <a:endParaRPr lang="ru-RU" sz="2400" b="1" dirty="0"/>
          </a:p>
          <a:p>
            <a:r>
              <a:rPr lang="ru-RU" sz="2400" b="1" dirty="0" smtClean="0"/>
              <a:t>Гарантия </a:t>
            </a:r>
            <a:r>
              <a:rPr lang="ru-RU" sz="2400" b="1" dirty="0"/>
              <a:t>качества пива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ru-RU" sz="2400" b="1" dirty="0" smtClean="0"/>
              <a:t>и репутации</a:t>
            </a:r>
            <a:endParaRPr lang="ru-RU" sz="2400" dirty="0"/>
          </a:p>
          <a:p>
            <a:endParaRPr lang="ru-RU" sz="2400" b="1" dirty="0" smtClean="0"/>
          </a:p>
          <a:p>
            <a:endParaRPr lang="ru-RU" sz="2400" b="1" dirty="0"/>
          </a:p>
          <a:p>
            <a:r>
              <a:rPr lang="ru-RU" sz="2400" b="1" dirty="0" smtClean="0"/>
              <a:t>Отстройка </a:t>
            </a:r>
            <a:r>
              <a:rPr lang="ru-RU" sz="2400" b="1" dirty="0"/>
              <a:t>от конкурентов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621959" y="2011228"/>
            <a:ext cx="462479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Проще договариваться с сетями</a:t>
            </a:r>
            <a:endParaRPr lang="ru-RU" sz="2400" dirty="0"/>
          </a:p>
          <a:p>
            <a:endParaRPr lang="ru-RU" sz="2400" b="1" dirty="0" smtClean="0"/>
          </a:p>
          <a:p>
            <a:endParaRPr lang="ru-RU" sz="2400" b="1" dirty="0" smtClean="0"/>
          </a:p>
          <a:p>
            <a:r>
              <a:rPr lang="ru-RU" sz="2400" b="1" dirty="0" smtClean="0"/>
              <a:t>Яркий рекламный носитель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ru-RU" sz="2400" b="1" dirty="0" smtClean="0"/>
              <a:t>в торговом зале</a:t>
            </a:r>
          </a:p>
          <a:p>
            <a:endParaRPr lang="ru-RU" sz="2400" b="1" dirty="0"/>
          </a:p>
          <a:p>
            <a:endParaRPr lang="ru-RU" sz="2400" b="1" dirty="0" smtClean="0"/>
          </a:p>
          <a:p>
            <a:r>
              <a:rPr lang="ru-RU" sz="2400" b="1" dirty="0" smtClean="0"/>
              <a:t>Легко </a:t>
            </a:r>
            <a:r>
              <a:rPr lang="ru-RU" sz="2400" b="1" dirty="0"/>
              <a:t>масштабировать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4346667"/>
              </p:ext>
            </p:extLst>
          </p:nvPr>
        </p:nvGraphicFramePr>
        <p:xfrm>
          <a:off x="838200" y="1999559"/>
          <a:ext cx="595446" cy="595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6" name="CorelDRAW" r:id="rId5" imgW="1319329" imgH="1318680" progId="CorelDraw.Graphic.16">
                  <p:embed/>
                </p:oleObj>
              </mc:Choice>
              <mc:Fallback>
                <p:oleObj name="CorelDRAW" r:id="rId5" imgW="1319329" imgH="131868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8200" y="1999559"/>
                        <a:ext cx="595446" cy="5954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314761"/>
              </p:ext>
            </p:extLst>
          </p:nvPr>
        </p:nvGraphicFramePr>
        <p:xfrm>
          <a:off x="838200" y="3123942"/>
          <a:ext cx="595446" cy="595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7" name="CorelDRAW" r:id="rId7" imgW="1319329" imgH="1318680" progId="CorelDraw.Graphic.16">
                  <p:embed/>
                </p:oleObj>
              </mc:Choice>
              <mc:Fallback>
                <p:oleObj name="CorelDRAW" r:id="rId7" imgW="1319329" imgH="131868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8200" y="3123942"/>
                        <a:ext cx="595446" cy="5954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Объект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4648417"/>
              </p:ext>
            </p:extLst>
          </p:nvPr>
        </p:nvGraphicFramePr>
        <p:xfrm>
          <a:off x="838200" y="4539617"/>
          <a:ext cx="595446" cy="595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8" name="CorelDRAW" r:id="rId8" imgW="1319329" imgH="1318680" progId="CorelDraw.Graphic.16">
                  <p:embed/>
                </p:oleObj>
              </mc:Choice>
              <mc:Fallback>
                <p:oleObj name="CorelDRAW" r:id="rId8" imgW="1319329" imgH="131868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8200" y="4539617"/>
                        <a:ext cx="595446" cy="5954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7490774"/>
              </p:ext>
            </p:extLst>
          </p:nvPr>
        </p:nvGraphicFramePr>
        <p:xfrm>
          <a:off x="5939791" y="1999559"/>
          <a:ext cx="595446" cy="595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9" name="CorelDRAW" r:id="rId9" imgW="1319329" imgH="1318680" progId="CorelDraw.Graphic.16">
                  <p:embed/>
                </p:oleObj>
              </mc:Choice>
              <mc:Fallback>
                <p:oleObj name="CorelDRAW" r:id="rId9" imgW="1319329" imgH="131868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39791" y="1999559"/>
                        <a:ext cx="595446" cy="5954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314761"/>
              </p:ext>
            </p:extLst>
          </p:nvPr>
        </p:nvGraphicFramePr>
        <p:xfrm>
          <a:off x="5939791" y="3123942"/>
          <a:ext cx="595446" cy="595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0" name="CorelDRAW" r:id="rId10" imgW="1319329" imgH="1318680" progId="CorelDraw.Graphic.16">
                  <p:embed/>
                </p:oleObj>
              </mc:Choice>
              <mc:Fallback>
                <p:oleObj name="CorelDRAW" r:id="rId10" imgW="1319329" imgH="131868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39791" y="3123942"/>
                        <a:ext cx="595446" cy="5954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4648417"/>
              </p:ext>
            </p:extLst>
          </p:nvPr>
        </p:nvGraphicFramePr>
        <p:xfrm>
          <a:off x="5939791" y="4539617"/>
          <a:ext cx="595446" cy="595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1" name="CorelDRAW" r:id="rId11" imgW="1319329" imgH="1318680" progId="CorelDraw.Graphic.16">
                  <p:embed/>
                </p:oleObj>
              </mc:Choice>
              <mc:Fallback>
                <p:oleObj name="CorelDRAW" r:id="rId11" imgW="1319329" imgH="131868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39791" y="4539617"/>
                        <a:ext cx="595446" cy="5954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708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91355"/>
            <a:ext cx="12192000" cy="56664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pic>
      <p:sp>
        <p:nvSpPr>
          <p:cNvPr id="21" name="Заголовок 1"/>
          <p:cNvSpPr txBox="1">
            <a:spLocks/>
          </p:cNvSpPr>
          <p:nvPr/>
        </p:nvSpPr>
        <p:spPr>
          <a:xfrm>
            <a:off x="838200" y="281087"/>
            <a:ext cx="10515600" cy="10814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rgbClr val="F59D24"/>
                </a:solidFill>
              </a:rPr>
              <a:t>Высокая скорость </a:t>
            </a:r>
            <a:r>
              <a:rPr lang="ru-RU" sz="4000" b="1" dirty="0" smtClean="0">
                <a:solidFill>
                  <a:srgbClr val="F59D24"/>
                </a:solidFill>
              </a:rPr>
              <a:t>налива</a:t>
            </a:r>
            <a:endParaRPr lang="ru-RU" sz="4000" dirty="0">
              <a:solidFill>
                <a:srgbClr val="F59D24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38200" y="2751716"/>
            <a:ext cx="46972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1,5</a:t>
            </a:r>
            <a:r>
              <a:rPr lang="ru-RU" sz="4000" dirty="0" smtClean="0"/>
              <a:t> литра пива </a:t>
            </a:r>
          </a:p>
          <a:p>
            <a:r>
              <a:rPr lang="ru-RU" sz="4000" dirty="0" smtClean="0"/>
              <a:t>от </a:t>
            </a:r>
            <a:r>
              <a:rPr lang="ru-RU" sz="4000" b="1" dirty="0" smtClean="0"/>
              <a:t>1</a:t>
            </a:r>
            <a:r>
              <a:rPr lang="ru-RU" sz="4000" dirty="0" smtClean="0"/>
              <a:t> минуты! </a:t>
            </a:r>
            <a:endParaRPr lang="ru-RU" sz="4000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177883"/>
              </p:ext>
            </p:extLst>
          </p:nvPr>
        </p:nvGraphicFramePr>
        <p:xfrm>
          <a:off x="6686550" y="2120460"/>
          <a:ext cx="4346575" cy="3142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" name="CorelDRAW" r:id="rId4" imgW="3737289" imgH="2702160" progId="CorelDraw.Graphic.16">
                  <p:embed/>
                </p:oleObj>
              </mc:Choice>
              <mc:Fallback>
                <p:oleObj name="CorelDRAW" r:id="rId4" imgW="3737289" imgH="270216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86550" y="2120460"/>
                        <a:ext cx="4346575" cy="31426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87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91355"/>
            <a:ext cx="12192000" cy="566645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pic>
      <p:sp>
        <p:nvSpPr>
          <p:cNvPr id="21" name="Заголовок 1"/>
          <p:cNvSpPr txBox="1">
            <a:spLocks/>
          </p:cNvSpPr>
          <p:nvPr/>
        </p:nvSpPr>
        <p:spPr>
          <a:xfrm>
            <a:off x="838200" y="281087"/>
            <a:ext cx="10515600" cy="10814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rgbClr val="F59D24"/>
                </a:solidFill>
                <a:latin typeface="+mn-lt"/>
              </a:rPr>
              <a:t>Простой процесс покупки</a:t>
            </a:r>
            <a:endParaRPr lang="ru-RU" sz="4000" dirty="0">
              <a:solidFill>
                <a:srgbClr val="F59D24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506" y="2735033"/>
            <a:ext cx="2883442" cy="30706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1256" y="3349992"/>
            <a:ext cx="1480458" cy="15223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867" y="2725509"/>
            <a:ext cx="2857539" cy="308020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15440" y="1567262"/>
            <a:ext cx="34575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0000"/>
                </a:solidFill>
              </a:rPr>
              <a:t>Возьмите бутылку </a:t>
            </a:r>
            <a:br>
              <a:rPr lang="ru-RU" sz="2400" dirty="0" smtClean="0">
                <a:solidFill>
                  <a:srgbClr val="000000"/>
                </a:solidFill>
              </a:rPr>
            </a:br>
            <a:r>
              <a:rPr lang="ru-RU" sz="2400" dirty="0" smtClean="0">
                <a:solidFill>
                  <a:srgbClr val="000000"/>
                </a:solidFill>
              </a:rPr>
              <a:t>и снимите крышку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352698" y="1567262"/>
            <a:ext cx="34575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Вставьте бутылку </a:t>
            </a:r>
            <a:br>
              <a:rPr lang="ru-RU" sz="2400" dirty="0" smtClean="0"/>
            </a:br>
            <a:r>
              <a:rPr lang="ru-RU" sz="2400" dirty="0" smtClean="0"/>
              <a:t>и нажмите на кнопку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944849" y="1567262"/>
            <a:ext cx="34575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Заберите бутылку</a:t>
            </a:r>
          </a:p>
          <a:p>
            <a:pPr algn="ctr"/>
            <a:r>
              <a:rPr lang="ru-RU" sz="2400" dirty="0"/>
              <a:t>и закройте </a:t>
            </a:r>
            <a:r>
              <a:rPr lang="ru-RU" sz="2400" dirty="0" smtClean="0"/>
              <a:t>крышкой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4520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91355"/>
            <a:ext cx="12192000" cy="566645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838200" y="281087"/>
            <a:ext cx="10515600" cy="10814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solidFill>
                  <a:srgbClr val="F59D24"/>
                </a:solidFill>
                <a:latin typeface="+mn-lt"/>
              </a:rPr>
              <a:t>Как это устроено?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2098" y="2545441"/>
            <a:ext cx="3914775" cy="32766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284" y="2008060"/>
            <a:ext cx="5417457" cy="3813981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179897" y="1362513"/>
            <a:ext cx="34575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t</a:t>
            </a:r>
            <a:r>
              <a:rPr lang="en-US" sz="2400" dirty="0" smtClean="0"/>
              <a:t>˚= 2-10 C˚</a:t>
            </a:r>
            <a:endParaRPr lang="ru-RU" sz="2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324497" y="993181"/>
            <a:ext cx="40661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Полностью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автоматический </a:t>
            </a:r>
            <a:r>
              <a:rPr lang="ru-RU" sz="2400" dirty="0"/>
              <a:t>налив методом </a:t>
            </a:r>
            <a:r>
              <a:rPr lang="ru-RU" sz="2400" dirty="0" smtClean="0"/>
              <a:t>противодавления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494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91355"/>
            <a:ext cx="12192000" cy="56664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838200" y="281087"/>
            <a:ext cx="10515600" cy="10814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solidFill>
                  <a:srgbClr val="F59D24"/>
                </a:solidFill>
                <a:latin typeface="+mn-lt"/>
              </a:rPr>
              <a:t>Простое обслуживание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525750" y="1673831"/>
            <a:ext cx="46972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Clr>
                <a:srgbClr val="FFA401"/>
              </a:buClr>
            </a:pPr>
            <a:r>
              <a:rPr lang="ru-RU" sz="2400" b="1" dirty="0"/>
              <a:t>Простая промывка: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ru-RU" sz="2400" dirty="0" smtClean="0"/>
              <a:t>необходимо только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подключить </a:t>
            </a:r>
            <a:r>
              <a:rPr lang="ru-RU" sz="2400" dirty="0"/>
              <a:t>промывочный </a:t>
            </a:r>
            <a:br>
              <a:rPr lang="ru-RU" sz="2400" dirty="0"/>
            </a:br>
            <a:r>
              <a:rPr lang="ru-RU" sz="2400" dirty="0"/>
              <a:t>кег и установить бутылку – аппарат промывается </a:t>
            </a:r>
            <a:r>
              <a:rPr lang="ru-RU" sz="2400" dirty="0" smtClean="0"/>
              <a:t>самостоятельно</a:t>
            </a:r>
          </a:p>
          <a:p>
            <a:pPr fontAlgn="base">
              <a:buClr>
                <a:srgbClr val="FFA401"/>
              </a:buClr>
            </a:pPr>
            <a:endParaRPr lang="ru-RU" sz="2400" dirty="0" smtClean="0"/>
          </a:p>
          <a:p>
            <a:pPr fontAlgn="base">
              <a:buClr>
                <a:srgbClr val="FFA401"/>
              </a:buClr>
            </a:pPr>
            <a:r>
              <a:rPr lang="ru-RU" sz="2400" b="1" dirty="0" smtClean="0"/>
              <a:t>Простая </a:t>
            </a:r>
            <a:r>
              <a:rPr lang="ru-RU" sz="2400" b="1" dirty="0"/>
              <a:t>и быстрая замена </a:t>
            </a:r>
            <a:r>
              <a:rPr lang="ru-RU" sz="2400" b="1" dirty="0" smtClean="0"/>
              <a:t>кег</a:t>
            </a:r>
            <a:br>
              <a:rPr lang="ru-RU" sz="2400" b="1" dirty="0" smtClean="0"/>
            </a:br>
            <a:r>
              <a:rPr lang="ru-RU" sz="2400" dirty="0" smtClean="0"/>
              <a:t>и </a:t>
            </a:r>
            <a:r>
              <a:rPr lang="ru-RU" sz="2400" dirty="0"/>
              <a:t>баллона с СО</a:t>
            </a:r>
            <a:r>
              <a:rPr lang="ru-RU" sz="2400" baseline="-25000" dirty="0"/>
              <a:t>2</a:t>
            </a:r>
            <a:r>
              <a:rPr lang="ru-RU" sz="2400" dirty="0"/>
              <a:t> с фронтальной </a:t>
            </a:r>
            <a:br>
              <a:rPr lang="ru-RU" sz="2400" dirty="0"/>
            </a:br>
            <a:r>
              <a:rPr lang="ru-RU" sz="2400" dirty="0" smtClean="0"/>
              <a:t>стороны </a:t>
            </a:r>
            <a:endParaRPr lang="ru-RU" sz="2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053759" y="1673831"/>
            <a:ext cx="462479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Clr>
                <a:srgbClr val="FFA401"/>
              </a:buClr>
            </a:pPr>
            <a:r>
              <a:rPr lang="ru-RU" sz="2400" b="1" dirty="0"/>
              <a:t>Управление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ru-RU" sz="2400" b="1" dirty="0" smtClean="0"/>
              <a:t>с </a:t>
            </a:r>
            <a:r>
              <a:rPr lang="ru-RU" sz="2400" b="1" dirty="0"/>
              <a:t>мобильного </a:t>
            </a:r>
            <a:r>
              <a:rPr lang="ru-RU" sz="2400" b="1" dirty="0" smtClean="0"/>
              <a:t>телефона</a:t>
            </a:r>
            <a:r>
              <a:rPr lang="ru-RU" sz="2400" b="1" dirty="0"/>
              <a:t>: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ru-RU" sz="2400" dirty="0" smtClean="0"/>
              <a:t>приходят </a:t>
            </a:r>
            <a:r>
              <a:rPr lang="ru-RU" sz="2400" dirty="0"/>
              <a:t>подсказки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и уведомления</a:t>
            </a:r>
          </a:p>
          <a:p>
            <a:pPr fontAlgn="base">
              <a:buClr>
                <a:srgbClr val="FFA401"/>
              </a:buClr>
            </a:pPr>
            <a:endParaRPr lang="ru-RU" sz="2400" dirty="0"/>
          </a:p>
          <a:p>
            <a:pPr fontAlgn="base">
              <a:buClr>
                <a:srgbClr val="FFA401"/>
              </a:buClr>
            </a:pPr>
            <a:endParaRPr lang="ru-RU" sz="2400" dirty="0" smtClean="0"/>
          </a:p>
          <a:p>
            <a:pPr fontAlgn="base">
              <a:buClr>
                <a:srgbClr val="FFA401"/>
              </a:buClr>
            </a:pPr>
            <a:endParaRPr lang="ru-RU" sz="2400" dirty="0"/>
          </a:p>
          <a:p>
            <a:pPr fontAlgn="base">
              <a:buClr>
                <a:srgbClr val="FFA401"/>
              </a:buClr>
            </a:pPr>
            <a:r>
              <a:rPr lang="ru-RU" sz="2400" b="1" dirty="0" smtClean="0"/>
              <a:t>Дистанционная </a:t>
            </a:r>
            <a:r>
              <a:rPr lang="ru-RU" sz="2400" b="1" dirty="0"/>
              <a:t>блокировка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продажи </a:t>
            </a:r>
            <a:r>
              <a:rPr lang="ru-RU" sz="2400" b="1" dirty="0"/>
              <a:t>пива: </a:t>
            </a:r>
            <a:r>
              <a:rPr lang="ru-RU" sz="2400" dirty="0"/>
              <a:t>по </a:t>
            </a:r>
            <a:r>
              <a:rPr lang="ru-RU" sz="2400" dirty="0" smtClean="0"/>
              <a:t>времени</a:t>
            </a:r>
            <a:r>
              <a:rPr lang="ru-RU" sz="2400" dirty="0"/>
              <a:t>,</a:t>
            </a: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dirty="0" smtClean="0"/>
              <a:t>по </a:t>
            </a:r>
            <a:r>
              <a:rPr lang="ru-RU" sz="2400" dirty="0"/>
              <a:t>истечении срока годности</a:t>
            </a:r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6911253"/>
              </p:ext>
            </p:extLst>
          </p:nvPr>
        </p:nvGraphicFramePr>
        <p:xfrm>
          <a:off x="838200" y="1678036"/>
          <a:ext cx="595446" cy="595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4" name="CorelDRAW" r:id="rId4" imgW="1319329" imgH="1318680" progId="CorelDraw.Graphic.16">
                  <p:embed/>
                </p:oleObj>
              </mc:Choice>
              <mc:Fallback>
                <p:oleObj name="CorelDRAW" r:id="rId4" imgW="1319329" imgH="131868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8200" y="1678036"/>
                        <a:ext cx="595446" cy="5954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5454058"/>
              </p:ext>
            </p:extLst>
          </p:nvPr>
        </p:nvGraphicFramePr>
        <p:xfrm>
          <a:off x="838200" y="4205267"/>
          <a:ext cx="595446" cy="595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5" name="CorelDRAW" r:id="rId6" imgW="1319329" imgH="1318680" progId="CorelDraw.Graphic.16">
                  <p:embed/>
                </p:oleObj>
              </mc:Choice>
              <mc:Fallback>
                <p:oleObj name="CorelDRAW" r:id="rId6" imgW="1319329" imgH="131868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8200" y="4205267"/>
                        <a:ext cx="595446" cy="5954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7443840"/>
              </p:ext>
            </p:extLst>
          </p:nvPr>
        </p:nvGraphicFramePr>
        <p:xfrm>
          <a:off x="6362157" y="1678036"/>
          <a:ext cx="595446" cy="595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6" name="CorelDRAW" r:id="rId7" imgW="1319329" imgH="1318680" progId="CorelDraw.Graphic.16">
                  <p:embed/>
                </p:oleObj>
              </mc:Choice>
              <mc:Fallback>
                <p:oleObj name="CorelDRAW" r:id="rId7" imgW="1319329" imgH="131868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62157" y="1678036"/>
                        <a:ext cx="595446" cy="5954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783609"/>
              </p:ext>
            </p:extLst>
          </p:nvPr>
        </p:nvGraphicFramePr>
        <p:xfrm>
          <a:off x="6362157" y="4205267"/>
          <a:ext cx="595446" cy="595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7" name="CorelDRAW" r:id="rId8" imgW="1319329" imgH="1318680" progId="CorelDraw.Graphic.16">
                  <p:embed/>
                </p:oleObj>
              </mc:Choice>
              <mc:Fallback>
                <p:oleObj name="CorelDRAW" r:id="rId8" imgW="1319329" imgH="131868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62157" y="4205267"/>
                        <a:ext cx="595446" cy="5954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7729806"/>
              </p:ext>
            </p:extLst>
          </p:nvPr>
        </p:nvGraphicFramePr>
        <p:xfrm>
          <a:off x="-2305050" y="1999559"/>
          <a:ext cx="595446" cy="595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8" name="CorelDRAW" r:id="rId9" imgW="1319329" imgH="1318680" progId="CorelDraw.Graphic.16">
                  <p:embed/>
                </p:oleObj>
              </mc:Choice>
              <mc:Fallback>
                <p:oleObj name="CorelDRAW" r:id="rId9" imgW="1319329" imgH="131868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-2305050" y="1999559"/>
                        <a:ext cx="595446" cy="5954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897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39476</TotalTime>
  <Words>290</Words>
  <Application>Microsoft Office PowerPoint</Application>
  <PresentationFormat>Широкоэкранный</PresentationFormat>
  <Paragraphs>74</Paragraphs>
  <Slides>11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Symbol</vt:lpstr>
      <vt:lpstr>Times New Roman</vt:lpstr>
      <vt:lpstr>Тема Office</vt:lpstr>
      <vt:lpstr>CorelDRAW</vt:lpstr>
      <vt:lpstr>Презентация PowerPoint</vt:lpstr>
      <vt:lpstr>BeerBox  Инновационный пивомат</vt:lpstr>
      <vt:lpstr>Что такое BeerBox?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BeerBox by NPM</dc:title>
  <dc:creator>vladimir.evdokimov@npmgroup.ru</dc:creator>
  <cp:keywords>beerbox</cp:keywords>
  <cp:lastModifiedBy>Alexandr Pozdneev</cp:lastModifiedBy>
  <cp:revision>180</cp:revision>
  <cp:lastPrinted>2017-11-15T07:16:37Z</cp:lastPrinted>
  <dcterms:created xsi:type="dcterms:W3CDTF">2017-03-30T08:21:57Z</dcterms:created>
  <dcterms:modified xsi:type="dcterms:W3CDTF">2019-01-16T09:43:18Z</dcterms:modified>
</cp:coreProperties>
</file>